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4"/>
  </p:notesMasterIdLst>
  <p:sldIdLst>
    <p:sldId id="278" r:id="rId2"/>
    <p:sldId id="279" r:id="rId3"/>
    <p:sldId id="280" r:id="rId4"/>
    <p:sldId id="283" r:id="rId5"/>
    <p:sldId id="281" r:id="rId6"/>
    <p:sldId id="294" r:id="rId7"/>
    <p:sldId id="290" r:id="rId8"/>
    <p:sldId id="284" r:id="rId9"/>
    <p:sldId id="282" r:id="rId10"/>
    <p:sldId id="296" r:id="rId11"/>
    <p:sldId id="297" r:id="rId12"/>
    <p:sldId id="288" r:id="rId13"/>
    <p:sldId id="289" r:id="rId14"/>
    <p:sldId id="299" r:id="rId15"/>
    <p:sldId id="298" r:id="rId16"/>
    <p:sldId id="303" r:id="rId17"/>
    <p:sldId id="304" r:id="rId18"/>
    <p:sldId id="305" r:id="rId19"/>
    <p:sldId id="307" r:id="rId20"/>
    <p:sldId id="291" r:id="rId21"/>
    <p:sldId id="292" r:id="rId22"/>
    <p:sldId id="293"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3592" autoAdjust="0"/>
  </p:normalViewPr>
  <p:slideViewPr>
    <p:cSldViewPr snapToGrid="0" snapToObjects="1">
      <p:cViewPr varScale="1">
        <p:scale>
          <a:sx n="149" d="100"/>
          <a:sy n="149" d="100"/>
        </p:scale>
        <p:origin x="666" y="11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AU" dirty="0"/>
          </a:p>
        </p:txBody>
      </p:sp>
    </p:spTree>
    <p:extLst>
      <p:ext uri="{BB962C8B-B14F-4D97-AF65-F5344CB8AC3E}">
        <p14:creationId xmlns:p14="http://schemas.microsoft.com/office/powerpoint/2010/main" val="42539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Psychological horror</a:t>
            </a:r>
            <a:endParaRPr lang="en-AU" dirty="0"/>
          </a:p>
        </p:txBody>
      </p:sp>
    </p:spTree>
    <p:extLst>
      <p:ext uri="{BB962C8B-B14F-4D97-AF65-F5344CB8AC3E}">
        <p14:creationId xmlns:p14="http://schemas.microsoft.com/office/powerpoint/2010/main" val="229731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837581" y="1984248"/>
            <a:ext cx="6516838" cy="1225296"/>
          </a:xfrm>
        </p:spPr>
        <p:txBody>
          <a:bodyPr/>
          <a:lstStyle/>
          <a:p>
            <a:r>
              <a:rPr lang="en-US" dirty="0"/>
              <a:t>Better Horror Movie Genres</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Emma Kent</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8FF357E-FC4E-0BBD-7FFE-C9762FF8E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898" y="417443"/>
            <a:ext cx="6270206" cy="629790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13">
            <a:extLst>
              <a:ext uri="{FF2B5EF4-FFF2-40B4-BE49-F238E27FC236}">
                <a16:creationId xmlns:a16="http://schemas.microsoft.com/office/drawing/2014/main" id="{F8037A49-1D11-33E4-60B5-5EE65E3884A0}"/>
              </a:ext>
            </a:extLst>
          </p:cNvPr>
          <p:cNvSpPr txBox="1">
            <a:spLocks/>
          </p:cNvSpPr>
          <p:nvPr/>
        </p:nvSpPr>
        <p:spPr>
          <a:xfrm>
            <a:off x="323560" y="617815"/>
            <a:ext cx="2637336" cy="740531"/>
          </a:xfrm>
          <a:prstGeom prst="rect">
            <a:avLst/>
          </a:prstGeom>
        </p:spPr>
        <p:txBody>
          <a:bodyPr vert="horz" lIns="91440" tIns="45720" rIns="91440" bIns="45720" rtlCol="0" anchor="t">
            <a:noAutofit/>
          </a:bodyPr>
          <a:lstStyle>
            <a:lvl1pPr algn="ctr" defTabSz="914400">
              <a:lnSpc>
                <a:spcPct val="100000"/>
              </a:lnSpc>
              <a:spcBef>
                <a:spcPct val="0"/>
              </a:spcBef>
              <a:buNone/>
              <a:defRPr sz="4400" b="1" cap="all" baseline="0">
                <a:solidFill>
                  <a:schemeClr val="accent6"/>
                </a:solidFill>
                <a:latin typeface="Arial Black" panose="020B0604020202020204" pitchFamily="34" charset="0"/>
                <a:ea typeface="+mj-ea"/>
                <a:cs typeface="Arial Black" panose="020B060402020202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3200" dirty="0"/>
              <a:t>Before cleaning</a:t>
            </a:r>
          </a:p>
        </p:txBody>
      </p:sp>
    </p:spTree>
    <p:extLst>
      <p:ext uri="{BB962C8B-B14F-4D97-AF65-F5344CB8AC3E}">
        <p14:creationId xmlns:p14="http://schemas.microsoft.com/office/powerpoint/2010/main" val="2883062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338F22-3B73-11F5-0A19-ACD57D822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897" y="417444"/>
            <a:ext cx="6270205" cy="629790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13">
            <a:extLst>
              <a:ext uri="{FF2B5EF4-FFF2-40B4-BE49-F238E27FC236}">
                <a16:creationId xmlns:a16="http://schemas.microsoft.com/office/drawing/2014/main" id="{F8037A49-1D11-33E4-60B5-5EE65E3884A0}"/>
              </a:ext>
            </a:extLst>
          </p:cNvPr>
          <p:cNvSpPr txBox="1">
            <a:spLocks/>
          </p:cNvSpPr>
          <p:nvPr/>
        </p:nvSpPr>
        <p:spPr>
          <a:xfrm>
            <a:off x="9294396" y="4904098"/>
            <a:ext cx="2652440" cy="740531"/>
          </a:xfrm>
          <a:prstGeom prst="rect">
            <a:avLst/>
          </a:prstGeom>
        </p:spPr>
        <p:txBody>
          <a:bodyPr vert="horz" lIns="91440" tIns="45720" rIns="91440" bIns="45720" rtlCol="0" anchor="t">
            <a:noAutofit/>
          </a:bodyPr>
          <a:lstStyle>
            <a:defPPr>
              <a:defRPr lang="en-US"/>
            </a:defPPr>
            <a:lvl1pPr algn="r" defTabSz="914400">
              <a:lnSpc>
                <a:spcPct val="100000"/>
              </a:lnSpc>
              <a:spcBef>
                <a:spcPct val="0"/>
              </a:spcBef>
              <a:buNone/>
              <a:defRPr sz="3200" b="1" cap="all" baseline="0">
                <a:solidFill>
                  <a:schemeClr val="accent6"/>
                </a:solidFill>
                <a:latin typeface="Arial Black" panose="020B0604020202020204" pitchFamily="34" charset="0"/>
                <a:ea typeface="+mj-ea"/>
                <a:cs typeface="Arial Black" panose="020B0604020202020204" pitchFamily="34" charset="0"/>
              </a:defRPr>
            </a:lvl1pPr>
            <a:lvl2pPr marL="685800" indent="-347472" defTabSz="914400">
              <a:lnSpc>
                <a:spcPct val="100000"/>
              </a:lnSpc>
              <a:spcBef>
                <a:spcPts val="360"/>
              </a:spcBef>
              <a:buFont typeface="Arial" panose="020B0604020202020204" pitchFamily="34" charset="0"/>
              <a:buChar char="•"/>
              <a:defRPr sz="2400">
                <a:solidFill>
                  <a:schemeClr val="accent6"/>
                </a:solidFill>
              </a:defRPr>
            </a:lvl2pPr>
            <a:lvl3pPr marL="1143000" indent="-347472" defTabSz="914400">
              <a:lnSpc>
                <a:spcPct val="100000"/>
              </a:lnSpc>
              <a:spcBef>
                <a:spcPts val="360"/>
              </a:spcBef>
              <a:buFont typeface="Arial" panose="020B0604020202020204" pitchFamily="34" charset="0"/>
              <a:buChar char="•"/>
              <a:defRPr sz="2000">
                <a:solidFill>
                  <a:schemeClr val="accent6"/>
                </a:solidFill>
              </a:defRPr>
            </a:lvl3pPr>
            <a:lvl4pPr marL="1600200" indent="-347472" defTabSz="914400">
              <a:lnSpc>
                <a:spcPct val="100000"/>
              </a:lnSpc>
              <a:spcBef>
                <a:spcPts val="360"/>
              </a:spcBef>
              <a:buFont typeface="Arial" panose="020B0604020202020204" pitchFamily="34" charset="0"/>
              <a:buChar char="•"/>
              <a:defRPr>
                <a:solidFill>
                  <a:schemeClr val="accent6"/>
                </a:solidFill>
              </a:defRPr>
            </a:lvl4pPr>
            <a:lvl5pPr marL="2057400" indent="-347472" defTabSz="914400">
              <a:lnSpc>
                <a:spcPct val="100000"/>
              </a:lnSpc>
              <a:spcBef>
                <a:spcPts val="360"/>
              </a:spcBef>
              <a:buFont typeface="Arial" panose="020B0604020202020204" pitchFamily="34" charset="0"/>
              <a:buChar char="•"/>
              <a:defRPr>
                <a:solidFill>
                  <a:schemeClr val="accent6"/>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a:r>
              <a:rPr lang="en-US" dirty="0"/>
              <a:t>After cleaning</a:t>
            </a:r>
          </a:p>
        </p:txBody>
      </p:sp>
    </p:spTree>
    <p:extLst>
      <p:ext uri="{BB962C8B-B14F-4D97-AF65-F5344CB8AC3E}">
        <p14:creationId xmlns:p14="http://schemas.microsoft.com/office/powerpoint/2010/main" val="1229081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Creating genres</a:t>
            </a:r>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K Means Clustering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a:noFill/>
          <a:ln>
            <a:noFill/>
          </a:ln>
        </p:spPr>
        <p:txBody>
          <a:bodyPr vert="horz" lIns="91440" tIns="45720" rIns="91440" bIns="45720" rtlCol="0" anchor="ctr">
            <a:noAutofit/>
          </a:bodyPr>
          <a:lstStyle/>
          <a:p>
            <a:r>
              <a:rPr lang="en-US" dirty="0"/>
              <a:t>Unsupervised algorithm for data grouping</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The Elbow Method</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Optimal clusters through inertia vs. cluster count plot</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Limited Range Elbows</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Unclear bend complicates cluster selection</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Adapting to complexity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Blend data insights with domain knowledge</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Domain Expertise</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Contextual choice aligns with horror subgenres</a:t>
            </a:r>
          </a:p>
        </p:txBody>
      </p:sp>
    </p:spTree>
    <p:extLst>
      <p:ext uri="{BB962C8B-B14F-4D97-AF65-F5344CB8AC3E}">
        <p14:creationId xmlns:p14="http://schemas.microsoft.com/office/powerpoint/2010/main" val="1600494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4224528" y="1087385"/>
            <a:ext cx="6766560" cy="768096"/>
          </a:xfrm>
        </p:spPr>
        <p:txBody>
          <a:bodyPr anchor="t">
            <a:normAutofit/>
          </a:bodyPr>
          <a:lstStyle/>
          <a:p>
            <a:r>
              <a:rPr lang="en-US" sz="4100" dirty="0"/>
              <a:t>The unclear elbow</a:t>
            </a:r>
          </a:p>
        </p:txBody>
      </p:sp>
      <p:pic>
        <p:nvPicPr>
          <p:cNvPr id="5122" name="Picture 2">
            <a:extLst>
              <a:ext uri="{FF2B5EF4-FFF2-40B4-BE49-F238E27FC236}">
                <a16:creationId xmlns:a16="http://schemas.microsoft.com/office/drawing/2014/main" id="{641F6A8F-6641-38EC-0141-CB1DFDBFE7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0447" y="1981635"/>
            <a:ext cx="6040629" cy="383580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13</a:t>
            </a:fld>
            <a:endParaRPr lang="en-US"/>
          </a:p>
        </p:txBody>
      </p:sp>
      <p:sp>
        <p:nvSpPr>
          <p:cNvPr id="23" name="Rectangle 22">
            <a:extLst>
              <a:ext uri="{FF2B5EF4-FFF2-40B4-BE49-F238E27FC236}">
                <a16:creationId xmlns:a16="http://schemas.microsoft.com/office/drawing/2014/main" id="{10658CBC-6CF5-1C40-E6C2-D2B811B06AC4}"/>
              </a:ext>
            </a:extLst>
          </p:cNvPr>
          <p:cNvSpPr/>
          <p:nvPr/>
        </p:nvSpPr>
        <p:spPr>
          <a:xfrm>
            <a:off x="7370191" y="3596643"/>
            <a:ext cx="475233" cy="602378"/>
          </a:xfrm>
          <a:custGeom>
            <a:avLst/>
            <a:gdLst>
              <a:gd name="connsiteX0" fmla="*/ 0 w 475233"/>
              <a:gd name="connsiteY0" fmla="*/ 0 h 602378"/>
              <a:gd name="connsiteX1" fmla="*/ 475233 w 475233"/>
              <a:gd name="connsiteY1" fmla="*/ 0 h 602378"/>
              <a:gd name="connsiteX2" fmla="*/ 475233 w 475233"/>
              <a:gd name="connsiteY2" fmla="*/ 307213 h 602378"/>
              <a:gd name="connsiteX3" fmla="*/ 475233 w 475233"/>
              <a:gd name="connsiteY3" fmla="*/ 602378 h 602378"/>
              <a:gd name="connsiteX4" fmla="*/ 0 w 475233"/>
              <a:gd name="connsiteY4" fmla="*/ 602378 h 602378"/>
              <a:gd name="connsiteX5" fmla="*/ 0 w 475233"/>
              <a:gd name="connsiteY5" fmla="*/ 313237 h 602378"/>
              <a:gd name="connsiteX6" fmla="*/ 0 w 475233"/>
              <a:gd name="connsiteY6" fmla="*/ 0 h 60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233" h="602378" extrusionOk="0">
                <a:moveTo>
                  <a:pt x="0" y="0"/>
                </a:moveTo>
                <a:cubicBezTo>
                  <a:pt x="162431" y="-4317"/>
                  <a:pt x="261813" y="20268"/>
                  <a:pt x="475233" y="0"/>
                </a:cubicBezTo>
                <a:cubicBezTo>
                  <a:pt x="509819" y="65466"/>
                  <a:pt x="451438" y="180198"/>
                  <a:pt x="475233" y="307213"/>
                </a:cubicBezTo>
                <a:cubicBezTo>
                  <a:pt x="499028" y="434228"/>
                  <a:pt x="461964" y="518611"/>
                  <a:pt x="475233" y="602378"/>
                </a:cubicBezTo>
                <a:cubicBezTo>
                  <a:pt x="254914" y="657797"/>
                  <a:pt x="122363" y="554396"/>
                  <a:pt x="0" y="602378"/>
                </a:cubicBezTo>
                <a:cubicBezTo>
                  <a:pt x="-12554" y="479586"/>
                  <a:pt x="1277" y="420813"/>
                  <a:pt x="0" y="313237"/>
                </a:cubicBezTo>
                <a:cubicBezTo>
                  <a:pt x="-1277" y="205661"/>
                  <a:pt x="18153" y="121561"/>
                  <a:pt x="0" y="0"/>
                </a:cubicBezTo>
                <a:close/>
              </a:path>
            </a:pathLst>
          </a:custGeom>
          <a:noFill/>
          <a:ln>
            <a:solidFill>
              <a:schemeClr val="accent1">
                <a:lumMod val="50000"/>
              </a:schemeClr>
            </a:solidFill>
            <a:extLst>
              <a:ext uri="{C807C97D-BFC1-408E-A445-0C87EB9F89A2}">
                <ask:lineSketchStyleProps xmlns:ask="http://schemas.microsoft.com/office/drawing/2018/sketchyshapes" sd="176951081">
                  <a:prstGeom prst="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9" name="Text Placeholder 24">
            <a:extLst>
              <a:ext uri="{FF2B5EF4-FFF2-40B4-BE49-F238E27FC236}">
                <a16:creationId xmlns:a16="http://schemas.microsoft.com/office/drawing/2014/main" id="{75A8A6B2-BA64-60E5-22EA-7E6893D4A5AE}"/>
              </a:ext>
            </a:extLst>
          </p:cNvPr>
          <p:cNvSpPr txBox="1">
            <a:spLocks/>
          </p:cNvSpPr>
          <p:nvPr/>
        </p:nvSpPr>
        <p:spPr>
          <a:xfrm>
            <a:off x="180473" y="4574204"/>
            <a:ext cx="3258466" cy="137160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Opportunity #1</a:t>
            </a:r>
          </a:p>
          <a:p>
            <a:pPr marL="0" indent="0">
              <a:buNone/>
            </a:pPr>
            <a:r>
              <a:rPr lang="en-US" dirty="0"/>
              <a:t>Explore the number of clusters more</a:t>
            </a:r>
          </a:p>
        </p:txBody>
      </p:sp>
    </p:spTree>
    <p:extLst>
      <p:ext uri="{BB962C8B-B14F-4D97-AF65-F5344CB8AC3E}">
        <p14:creationId xmlns:p14="http://schemas.microsoft.com/office/powerpoint/2010/main" val="2502887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873167" y="731520"/>
            <a:ext cx="6766560" cy="768096"/>
          </a:xfrm>
        </p:spPr>
        <p:txBody>
          <a:bodyPr anchor="t">
            <a:normAutofit/>
          </a:bodyPr>
          <a:lstStyle/>
          <a:p>
            <a:pPr>
              <a:lnSpc>
                <a:spcPct val="90000"/>
              </a:lnSpc>
            </a:pPr>
            <a:r>
              <a:rPr lang="en-US" sz="3700" dirty="0"/>
              <a:t>Variation in clusters</a:t>
            </a:r>
          </a:p>
        </p:txBody>
      </p:sp>
      <p:pic>
        <p:nvPicPr>
          <p:cNvPr id="6146" name="Picture 2">
            <a:extLst>
              <a:ext uri="{FF2B5EF4-FFF2-40B4-BE49-F238E27FC236}">
                <a16:creationId xmlns:a16="http://schemas.microsoft.com/office/drawing/2014/main" id="{672BDB47-D76D-06B2-F005-D98D9E67BE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5173" y="1699220"/>
            <a:ext cx="6382549" cy="477095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14</a:t>
            </a:fld>
            <a:endParaRPr lang="en-US"/>
          </a:p>
        </p:txBody>
      </p:sp>
      <p:sp>
        <p:nvSpPr>
          <p:cNvPr id="2" name="Text Placeholder 24">
            <a:extLst>
              <a:ext uri="{FF2B5EF4-FFF2-40B4-BE49-F238E27FC236}">
                <a16:creationId xmlns:a16="http://schemas.microsoft.com/office/drawing/2014/main" id="{F4AC4B66-9B08-BAAE-4C46-DADC39064A4F}"/>
              </a:ext>
            </a:extLst>
          </p:cNvPr>
          <p:cNvSpPr txBox="1">
            <a:spLocks/>
          </p:cNvSpPr>
          <p:nvPr/>
        </p:nvSpPr>
        <p:spPr>
          <a:xfrm>
            <a:off x="9024730" y="3654052"/>
            <a:ext cx="3266661" cy="137160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Opportunity #1</a:t>
            </a:r>
          </a:p>
          <a:p>
            <a:pPr marL="0" indent="0">
              <a:buNone/>
            </a:pPr>
            <a:r>
              <a:rPr lang="en-US" dirty="0"/>
              <a:t>Explore the number of clusters more</a:t>
            </a:r>
          </a:p>
        </p:txBody>
      </p:sp>
    </p:spTree>
    <p:extLst>
      <p:ext uri="{BB962C8B-B14F-4D97-AF65-F5344CB8AC3E}">
        <p14:creationId xmlns:p14="http://schemas.microsoft.com/office/powerpoint/2010/main" val="174611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97B8-7C69-1EBE-DCBD-9134BE46B384}"/>
              </a:ext>
            </a:extLst>
          </p:cNvPr>
          <p:cNvSpPr>
            <a:spLocks noGrp="1"/>
          </p:cNvSpPr>
          <p:nvPr>
            <p:ph type="title"/>
          </p:nvPr>
        </p:nvSpPr>
        <p:spPr>
          <a:xfrm>
            <a:off x="758952" y="210312"/>
            <a:ext cx="10671048" cy="768096"/>
          </a:xfrm>
        </p:spPr>
        <p:txBody>
          <a:bodyPr/>
          <a:lstStyle/>
          <a:p>
            <a:r>
              <a:rPr lang="en-US" dirty="0"/>
              <a:t>Years of experience</a:t>
            </a:r>
            <a:endParaRPr lang="en-AU" dirty="0"/>
          </a:p>
        </p:txBody>
      </p:sp>
      <p:sp>
        <p:nvSpPr>
          <p:cNvPr id="3" name="Slide Number Placeholder 2">
            <a:extLst>
              <a:ext uri="{FF2B5EF4-FFF2-40B4-BE49-F238E27FC236}">
                <a16:creationId xmlns:a16="http://schemas.microsoft.com/office/drawing/2014/main" id="{D4B3E355-8FF0-A7BA-C5B7-432AE256F4D8}"/>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7174" name="Picture 6">
            <a:extLst>
              <a:ext uri="{FF2B5EF4-FFF2-40B4-BE49-F238E27FC236}">
                <a16:creationId xmlns:a16="http://schemas.microsoft.com/office/drawing/2014/main" id="{4D07F760-1543-249C-C7F5-C4FAC2C59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302" y="1705563"/>
            <a:ext cx="3837409" cy="449379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458705-697E-375A-E60E-FF941872A388}"/>
              </a:ext>
            </a:extLst>
          </p:cNvPr>
          <p:cNvSpPr txBox="1"/>
          <p:nvPr/>
        </p:nvSpPr>
        <p:spPr>
          <a:xfrm>
            <a:off x="6519110" y="2846747"/>
            <a:ext cx="6096000" cy="2308324"/>
          </a:xfrm>
          <a:prstGeom prst="rect">
            <a:avLst/>
          </a:prstGeom>
          <a:noFill/>
        </p:spPr>
        <p:txBody>
          <a:bodyPr wrap="square">
            <a:spAutoFit/>
          </a:bodyPr>
          <a:lstStyle/>
          <a:p>
            <a:pPr algn="l">
              <a:buFont typeface="+mj-lt"/>
              <a:buAutoNum type="arabicPeriod"/>
            </a:pPr>
            <a:r>
              <a:rPr lang="en-US" b="0" i="0" dirty="0">
                <a:solidFill>
                  <a:srgbClr val="374151"/>
                </a:solidFill>
                <a:effectLst/>
                <a:latin typeface="Söhne"/>
              </a:rPr>
              <a:t>Warm Bodies</a:t>
            </a:r>
          </a:p>
          <a:p>
            <a:pPr algn="l">
              <a:buFont typeface="+mj-lt"/>
              <a:buAutoNum type="arabicPeriod"/>
            </a:pPr>
            <a:r>
              <a:rPr lang="en-US" b="0" i="0" dirty="0">
                <a:solidFill>
                  <a:srgbClr val="374151"/>
                </a:solidFill>
                <a:effectLst/>
                <a:latin typeface="Söhne"/>
              </a:rPr>
              <a:t>Day of the Dead</a:t>
            </a:r>
          </a:p>
          <a:p>
            <a:pPr algn="l">
              <a:buFont typeface="+mj-lt"/>
              <a:buAutoNum type="arabicPeriod"/>
            </a:pPr>
            <a:r>
              <a:rPr lang="en-AU" b="0" i="0" dirty="0">
                <a:solidFill>
                  <a:srgbClr val="374151"/>
                </a:solidFill>
                <a:effectLst/>
                <a:latin typeface="Söhne"/>
              </a:rPr>
              <a:t>World War Z</a:t>
            </a:r>
          </a:p>
          <a:p>
            <a:pPr algn="l">
              <a:buFont typeface="+mj-lt"/>
              <a:buAutoNum type="arabicPeriod"/>
            </a:pPr>
            <a:r>
              <a:rPr lang="en-AU" b="0" i="0" dirty="0">
                <a:solidFill>
                  <a:srgbClr val="374151"/>
                </a:solidFill>
                <a:effectLst/>
                <a:latin typeface="Söhne"/>
              </a:rPr>
              <a:t>Alone</a:t>
            </a:r>
          </a:p>
          <a:p>
            <a:br>
              <a:rPr lang="en-AU" dirty="0"/>
            </a:br>
            <a:endParaRPr lang="en-AU" b="0" i="0" dirty="0">
              <a:solidFill>
                <a:srgbClr val="374151"/>
              </a:solidFill>
              <a:effectLst/>
              <a:latin typeface="Söhne"/>
            </a:endParaRPr>
          </a:p>
          <a:p>
            <a:br>
              <a:rPr lang="en-AU" dirty="0"/>
            </a:br>
            <a:endParaRPr lang="en-US" b="0" i="0" dirty="0">
              <a:solidFill>
                <a:srgbClr val="374151"/>
              </a:solidFill>
              <a:effectLst/>
              <a:latin typeface="Söhne"/>
            </a:endParaRPr>
          </a:p>
        </p:txBody>
      </p:sp>
    </p:spTree>
    <p:extLst>
      <p:ext uri="{BB962C8B-B14F-4D97-AF65-F5344CB8AC3E}">
        <p14:creationId xmlns:p14="http://schemas.microsoft.com/office/powerpoint/2010/main" val="90833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97B8-7C69-1EBE-DCBD-9134BE46B384}"/>
              </a:ext>
            </a:extLst>
          </p:cNvPr>
          <p:cNvSpPr>
            <a:spLocks noGrp="1"/>
          </p:cNvSpPr>
          <p:nvPr>
            <p:ph type="title"/>
          </p:nvPr>
        </p:nvSpPr>
        <p:spPr>
          <a:xfrm>
            <a:off x="758952" y="210312"/>
            <a:ext cx="10671048" cy="768096"/>
          </a:xfrm>
        </p:spPr>
        <p:txBody>
          <a:bodyPr/>
          <a:lstStyle/>
          <a:p>
            <a:r>
              <a:rPr lang="en-US" dirty="0"/>
              <a:t>Years of experience</a:t>
            </a:r>
            <a:endParaRPr lang="en-AU" dirty="0"/>
          </a:p>
        </p:txBody>
      </p:sp>
      <p:sp>
        <p:nvSpPr>
          <p:cNvPr id="3" name="Slide Number Placeholder 2">
            <a:extLst>
              <a:ext uri="{FF2B5EF4-FFF2-40B4-BE49-F238E27FC236}">
                <a16:creationId xmlns:a16="http://schemas.microsoft.com/office/drawing/2014/main" id="{D4B3E355-8FF0-A7BA-C5B7-432AE256F4D8}"/>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5" name="TextBox 4">
            <a:extLst>
              <a:ext uri="{FF2B5EF4-FFF2-40B4-BE49-F238E27FC236}">
                <a16:creationId xmlns:a16="http://schemas.microsoft.com/office/drawing/2014/main" id="{CEE71689-9080-EA01-1986-A332176AE466}"/>
              </a:ext>
            </a:extLst>
          </p:cNvPr>
          <p:cNvSpPr txBox="1"/>
          <p:nvPr/>
        </p:nvSpPr>
        <p:spPr>
          <a:xfrm>
            <a:off x="7343775" y="2468297"/>
            <a:ext cx="2846973" cy="1754326"/>
          </a:xfrm>
          <a:prstGeom prst="rect">
            <a:avLst/>
          </a:prstGeom>
          <a:noFill/>
        </p:spPr>
        <p:txBody>
          <a:bodyPr wrap="square">
            <a:spAutoFit/>
          </a:bodyPr>
          <a:lstStyle/>
          <a:p>
            <a:pPr algn="l">
              <a:buFont typeface="+mj-lt"/>
              <a:buAutoNum type="arabicPeriod"/>
            </a:pPr>
            <a:r>
              <a:rPr lang="en-US" b="0" i="0" dirty="0">
                <a:solidFill>
                  <a:srgbClr val="374151"/>
                </a:solidFill>
                <a:effectLst/>
                <a:latin typeface="Söhne"/>
              </a:rPr>
              <a:t>The Descent</a:t>
            </a:r>
          </a:p>
          <a:p>
            <a:pPr algn="l">
              <a:buFont typeface="+mj-lt"/>
              <a:buAutoNum type="arabicPeriod"/>
            </a:pPr>
            <a:r>
              <a:rPr lang="en-US" b="0" i="0" dirty="0">
                <a:solidFill>
                  <a:srgbClr val="374151"/>
                </a:solidFill>
                <a:effectLst/>
                <a:latin typeface="Söhne"/>
              </a:rPr>
              <a:t>The Ring</a:t>
            </a:r>
          </a:p>
          <a:p>
            <a:r>
              <a:rPr lang="en-AU" b="1" i="0" dirty="0">
                <a:effectLst/>
                <a:latin typeface="Söhne"/>
              </a:rPr>
              <a:t>Babadook</a:t>
            </a:r>
            <a:endParaRPr lang="en-US" dirty="0">
              <a:solidFill>
                <a:srgbClr val="374151"/>
              </a:solidFill>
              <a:latin typeface="Söhne"/>
            </a:endParaRPr>
          </a:p>
          <a:p>
            <a:pPr algn="l">
              <a:buFont typeface="+mj-lt"/>
              <a:buAutoNum type="arabicPeriod"/>
            </a:pPr>
            <a:r>
              <a:rPr lang="en-AU" b="0" i="0" dirty="0">
                <a:solidFill>
                  <a:srgbClr val="374151"/>
                </a:solidFill>
                <a:effectLst/>
                <a:latin typeface="Söhne"/>
              </a:rPr>
              <a:t>It Follows</a:t>
            </a:r>
          </a:p>
          <a:p>
            <a:br>
              <a:rPr lang="en-AU" dirty="0"/>
            </a:br>
            <a:endParaRPr lang="en-AU" dirty="0"/>
          </a:p>
        </p:txBody>
      </p:sp>
      <p:pic>
        <p:nvPicPr>
          <p:cNvPr id="9218" name="Picture 2">
            <a:extLst>
              <a:ext uri="{FF2B5EF4-FFF2-40B4-BE49-F238E27FC236}">
                <a16:creationId xmlns:a16="http://schemas.microsoft.com/office/drawing/2014/main" id="{1CD4D733-036E-2D32-CEF3-FDD084827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323" y="1413951"/>
            <a:ext cx="5210718" cy="523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39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97B8-7C69-1EBE-DCBD-9134BE46B384}"/>
              </a:ext>
            </a:extLst>
          </p:cNvPr>
          <p:cNvSpPr>
            <a:spLocks noGrp="1"/>
          </p:cNvSpPr>
          <p:nvPr>
            <p:ph type="title"/>
          </p:nvPr>
        </p:nvSpPr>
        <p:spPr>
          <a:xfrm>
            <a:off x="758952" y="210312"/>
            <a:ext cx="10671048" cy="768096"/>
          </a:xfrm>
        </p:spPr>
        <p:txBody>
          <a:bodyPr/>
          <a:lstStyle/>
          <a:p>
            <a:r>
              <a:rPr lang="en-US" dirty="0"/>
              <a:t>Years of experience</a:t>
            </a:r>
            <a:endParaRPr lang="en-AU" dirty="0"/>
          </a:p>
        </p:txBody>
      </p:sp>
      <p:sp>
        <p:nvSpPr>
          <p:cNvPr id="3" name="Slide Number Placeholder 2">
            <a:extLst>
              <a:ext uri="{FF2B5EF4-FFF2-40B4-BE49-F238E27FC236}">
                <a16:creationId xmlns:a16="http://schemas.microsoft.com/office/drawing/2014/main" id="{D4B3E355-8FF0-A7BA-C5B7-432AE256F4D8}"/>
              </a:ext>
            </a:extLst>
          </p:cNvPr>
          <p:cNvSpPr>
            <a:spLocks noGrp="1"/>
          </p:cNvSpPr>
          <p:nvPr>
            <p:ph type="sldNum" sz="quarter" idx="12"/>
          </p:nvPr>
        </p:nvSpPr>
        <p:spPr/>
        <p:txBody>
          <a:bodyPr/>
          <a:lstStyle/>
          <a:p>
            <a:fld id="{48F63A3B-78C7-47BE-AE5E-E10140E04643}" type="slidenum">
              <a:rPr lang="en-US" smtClean="0"/>
              <a:pPr/>
              <a:t>17</a:t>
            </a:fld>
            <a:endParaRPr lang="en-US" dirty="0"/>
          </a:p>
        </p:txBody>
      </p:sp>
      <p:pic>
        <p:nvPicPr>
          <p:cNvPr id="11268" name="Picture 4">
            <a:extLst>
              <a:ext uri="{FF2B5EF4-FFF2-40B4-BE49-F238E27FC236}">
                <a16:creationId xmlns:a16="http://schemas.microsoft.com/office/drawing/2014/main" id="{8DA6F968-5EC6-214A-7D1C-85B89B9E9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64" y="1231667"/>
            <a:ext cx="5255936" cy="5248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E27CC59-CB3B-08BA-4A89-E603479E6378}"/>
              </a:ext>
            </a:extLst>
          </p:cNvPr>
          <p:cNvSpPr txBox="1"/>
          <p:nvPr/>
        </p:nvSpPr>
        <p:spPr>
          <a:xfrm>
            <a:off x="6520162" y="2649654"/>
            <a:ext cx="3646943" cy="1754326"/>
          </a:xfrm>
          <a:prstGeom prst="rect">
            <a:avLst/>
          </a:prstGeom>
          <a:noFill/>
        </p:spPr>
        <p:txBody>
          <a:bodyPr wrap="square">
            <a:spAutoFit/>
          </a:bodyPr>
          <a:lstStyle/>
          <a:p>
            <a:r>
              <a:rPr lang="en-AU" b="1" i="0" dirty="0">
                <a:effectLst/>
                <a:latin typeface="Söhne"/>
              </a:rPr>
              <a:t>Dahmer</a:t>
            </a:r>
          </a:p>
          <a:p>
            <a:pPr algn="l">
              <a:buFont typeface="+mj-lt"/>
              <a:buAutoNum type="arabicPeriod"/>
            </a:pPr>
            <a:r>
              <a:rPr lang="en-AU" b="1" i="0" dirty="0">
                <a:solidFill>
                  <a:srgbClr val="374151"/>
                </a:solidFill>
                <a:effectLst/>
                <a:latin typeface="Söhne"/>
              </a:rPr>
              <a:t>The Poughkeepsie Tapes</a:t>
            </a:r>
            <a:endParaRPr lang="en-AU" b="0" i="0" dirty="0">
              <a:solidFill>
                <a:srgbClr val="374151"/>
              </a:solidFill>
              <a:effectLst/>
              <a:latin typeface="Söhne"/>
            </a:endParaRPr>
          </a:p>
          <a:p>
            <a:pPr algn="l">
              <a:buFont typeface="+mj-lt"/>
              <a:buAutoNum type="arabicPeriod"/>
            </a:pPr>
            <a:r>
              <a:rPr lang="en-AU" b="1" i="0" dirty="0">
                <a:solidFill>
                  <a:srgbClr val="374151"/>
                </a:solidFill>
                <a:effectLst/>
                <a:latin typeface="Söhne"/>
              </a:rPr>
              <a:t>The Zodiac</a:t>
            </a:r>
            <a:endParaRPr lang="en-AU" b="0" i="0" dirty="0">
              <a:solidFill>
                <a:srgbClr val="374151"/>
              </a:solidFill>
              <a:effectLst/>
              <a:latin typeface="Söhne"/>
            </a:endParaRPr>
          </a:p>
          <a:p>
            <a:br>
              <a:rPr lang="en-AU" dirty="0"/>
            </a:br>
            <a:br>
              <a:rPr lang="en-AU" dirty="0"/>
            </a:br>
            <a:endParaRPr lang="en-AU" dirty="0"/>
          </a:p>
        </p:txBody>
      </p:sp>
    </p:spTree>
    <p:extLst>
      <p:ext uri="{BB962C8B-B14F-4D97-AF65-F5344CB8AC3E}">
        <p14:creationId xmlns:p14="http://schemas.microsoft.com/office/powerpoint/2010/main" val="2054941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97B8-7C69-1EBE-DCBD-9134BE46B384}"/>
              </a:ext>
            </a:extLst>
          </p:cNvPr>
          <p:cNvSpPr>
            <a:spLocks noGrp="1"/>
          </p:cNvSpPr>
          <p:nvPr>
            <p:ph type="title"/>
          </p:nvPr>
        </p:nvSpPr>
        <p:spPr>
          <a:xfrm>
            <a:off x="758952" y="210312"/>
            <a:ext cx="10671048" cy="768096"/>
          </a:xfrm>
        </p:spPr>
        <p:txBody>
          <a:bodyPr/>
          <a:lstStyle/>
          <a:p>
            <a:r>
              <a:rPr lang="en-US" dirty="0"/>
              <a:t>Years of experience</a:t>
            </a:r>
            <a:endParaRPr lang="en-AU" dirty="0"/>
          </a:p>
        </p:txBody>
      </p:sp>
      <p:sp>
        <p:nvSpPr>
          <p:cNvPr id="3" name="Slide Number Placeholder 2">
            <a:extLst>
              <a:ext uri="{FF2B5EF4-FFF2-40B4-BE49-F238E27FC236}">
                <a16:creationId xmlns:a16="http://schemas.microsoft.com/office/drawing/2014/main" id="{D4B3E355-8FF0-A7BA-C5B7-432AE256F4D8}"/>
              </a:ext>
            </a:extLst>
          </p:cNvPr>
          <p:cNvSpPr>
            <a:spLocks noGrp="1"/>
          </p:cNvSpPr>
          <p:nvPr>
            <p:ph type="sldNum" sz="quarter" idx="12"/>
          </p:nvPr>
        </p:nvSpPr>
        <p:spPr/>
        <p:txBody>
          <a:bodyPr/>
          <a:lstStyle/>
          <a:p>
            <a:fld id="{48F63A3B-78C7-47BE-AE5E-E10140E04643}" type="slidenum">
              <a:rPr lang="en-US" smtClean="0"/>
              <a:pPr/>
              <a:t>18</a:t>
            </a:fld>
            <a:endParaRPr lang="en-US" dirty="0"/>
          </a:p>
        </p:txBody>
      </p:sp>
      <p:pic>
        <p:nvPicPr>
          <p:cNvPr id="8194" name="Picture 2">
            <a:extLst>
              <a:ext uri="{FF2B5EF4-FFF2-40B4-BE49-F238E27FC236}">
                <a16:creationId xmlns:a16="http://schemas.microsoft.com/office/drawing/2014/main" id="{070677AD-C6C9-7D2A-CA49-DD7E2BC52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043" y="1668940"/>
            <a:ext cx="4621674" cy="45304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543944-15B2-67BE-E70C-5FD3DD442CF4}"/>
              </a:ext>
            </a:extLst>
          </p:cNvPr>
          <p:cNvSpPr txBox="1"/>
          <p:nvPr/>
        </p:nvSpPr>
        <p:spPr>
          <a:xfrm>
            <a:off x="6680555" y="2475627"/>
            <a:ext cx="2175697" cy="1477328"/>
          </a:xfrm>
          <a:prstGeom prst="rect">
            <a:avLst/>
          </a:prstGeom>
          <a:noFill/>
        </p:spPr>
        <p:txBody>
          <a:bodyPr wrap="square">
            <a:spAutoFit/>
          </a:bodyPr>
          <a:lstStyle/>
          <a:p>
            <a:pPr algn="l">
              <a:buFont typeface="+mj-lt"/>
              <a:buAutoNum type="arabicPeriod"/>
            </a:pPr>
            <a:r>
              <a:rPr lang="en-US" b="1" i="0" dirty="0">
                <a:solidFill>
                  <a:srgbClr val="374151"/>
                </a:solidFill>
                <a:effectLst/>
                <a:latin typeface="Söhne"/>
              </a:rPr>
              <a:t>Conjuring</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The Others</a:t>
            </a:r>
          </a:p>
          <a:p>
            <a:pPr algn="l">
              <a:buFont typeface="+mj-lt"/>
              <a:buAutoNum type="arabicPeriod"/>
            </a:pPr>
            <a:r>
              <a:rPr lang="en-US" b="1" dirty="0">
                <a:solidFill>
                  <a:srgbClr val="374151"/>
                </a:solidFill>
                <a:latin typeface="Söhne"/>
              </a:rPr>
              <a:t>Paranormal activity</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The Shining</a:t>
            </a:r>
            <a:endParaRPr lang="en-US" b="0" i="0" dirty="0">
              <a:solidFill>
                <a:srgbClr val="374151"/>
              </a:solidFill>
              <a:effectLst/>
              <a:latin typeface="Söhne"/>
            </a:endParaRPr>
          </a:p>
        </p:txBody>
      </p:sp>
    </p:spTree>
    <p:extLst>
      <p:ext uri="{BB962C8B-B14F-4D97-AF65-F5344CB8AC3E}">
        <p14:creationId xmlns:p14="http://schemas.microsoft.com/office/powerpoint/2010/main" val="2014278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97B8-7C69-1EBE-DCBD-9134BE46B384}"/>
              </a:ext>
            </a:extLst>
          </p:cNvPr>
          <p:cNvSpPr>
            <a:spLocks noGrp="1"/>
          </p:cNvSpPr>
          <p:nvPr>
            <p:ph type="title"/>
          </p:nvPr>
        </p:nvSpPr>
        <p:spPr>
          <a:xfrm>
            <a:off x="758952" y="210312"/>
            <a:ext cx="10671048" cy="768096"/>
          </a:xfrm>
        </p:spPr>
        <p:txBody>
          <a:bodyPr/>
          <a:lstStyle/>
          <a:p>
            <a:r>
              <a:rPr lang="en-US" dirty="0"/>
              <a:t>Years of experience</a:t>
            </a:r>
            <a:endParaRPr lang="en-AU" dirty="0"/>
          </a:p>
        </p:txBody>
      </p:sp>
      <p:sp>
        <p:nvSpPr>
          <p:cNvPr id="3" name="Slide Number Placeholder 2">
            <a:extLst>
              <a:ext uri="{FF2B5EF4-FFF2-40B4-BE49-F238E27FC236}">
                <a16:creationId xmlns:a16="http://schemas.microsoft.com/office/drawing/2014/main" id="{D4B3E355-8FF0-A7BA-C5B7-432AE256F4D8}"/>
              </a:ext>
            </a:extLst>
          </p:cNvPr>
          <p:cNvSpPr>
            <a:spLocks noGrp="1"/>
          </p:cNvSpPr>
          <p:nvPr>
            <p:ph type="sldNum" sz="quarter" idx="12"/>
          </p:nvPr>
        </p:nvSpPr>
        <p:spPr/>
        <p:txBody>
          <a:bodyPr/>
          <a:lstStyle/>
          <a:p>
            <a:fld id="{48F63A3B-78C7-47BE-AE5E-E10140E04643}" type="slidenum">
              <a:rPr lang="en-US" smtClean="0"/>
              <a:pPr/>
              <a:t>19</a:t>
            </a:fld>
            <a:endParaRPr lang="en-US" dirty="0"/>
          </a:p>
        </p:txBody>
      </p:sp>
      <p:pic>
        <p:nvPicPr>
          <p:cNvPr id="12290" name="Picture 2">
            <a:extLst>
              <a:ext uri="{FF2B5EF4-FFF2-40B4-BE49-F238E27FC236}">
                <a16:creationId xmlns:a16="http://schemas.microsoft.com/office/drawing/2014/main" id="{2F7E6725-B07A-CDA9-A57F-1261FDBA7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71" y="1771249"/>
            <a:ext cx="6305517" cy="38398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EA0108-9AFF-2F46-2052-E5803C3365E2}"/>
              </a:ext>
            </a:extLst>
          </p:cNvPr>
          <p:cNvSpPr txBox="1"/>
          <p:nvPr/>
        </p:nvSpPr>
        <p:spPr>
          <a:xfrm>
            <a:off x="7524084" y="2636866"/>
            <a:ext cx="3154573" cy="1200329"/>
          </a:xfrm>
          <a:prstGeom prst="rect">
            <a:avLst/>
          </a:prstGeom>
          <a:noFill/>
        </p:spPr>
        <p:txBody>
          <a:bodyPr wrap="square">
            <a:spAutoFit/>
          </a:bodyPr>
          <a:lstStyle/>
          <a:p>
            <a:r>
              <a:rPr lang="en-AU" b="0" i="0" dirty="0">
                <a:solidFill>
                  <a:srgbClr val="374151"/>
                </a:solidFill>
                <a:effectLst/>
                <a:latin typeface="Söhne"/>
              </a:rPr>
              <a:t>Dracula</a:t>
            </a:r>
          </a:p>
          <a:p>
            <a:r>
              <a:rPr lang="en-US" b="0" i="0" dirty="0">
                <a:solidFill>
                  <a:srgbClr val="374151"/>
                </a:solidFill>
                <a:effectLst/>
                <a:latin typeface="Söhne"/>
              </a:rPr>
              <a:t>Let the Right One In</a:t>
            </a:r>
            <a:endParaRPr lang="en-AU" dirty="0">
              <a:solidFill>
                <a:srgbClr val="374151"/>
              </a:solidFill>
              <a:latin typeface="Söhne"/>
            </a:endParaRPr>
          </a:p>
          <a:p>
            <a:r>
              <a:rPr lang="en-AU" b="0" i="0" dirty="0">
                <a:solidFill>
                  <a:srgbClr val="374151"/>
                </a:solidFill>
                <a:effectLst/>
                <a:latin typeface="Söhne"/>
              </a:rPr>
              <a:t>Blade</a:t>
            </a:r>
          </a:p>
          <a:p>
            <a:r>
              <a:rPr lang="en-AU" b="0" i="0" dirty="0">
                <a:solidFill>
                  <a:srgbClr val="374151"/>
                </a:solidFill>
                <a:effectLst/>
                <a:latin typeface="Söhne"/>
              </a:rPr>
              <a:t>Underworld  </a:t>
            </a:r>
            <a:endParaRPr lang="en-AU" dirty="0"/>
          </a:p>
        </p:txBody>
      </p:sp>
    </p:spTree>
    <p:extLst>
      <p:ext uri="{BB962C8B-B14F-4D97-AF65-F5344CB8AC3E}">
        <p14:creationId xmlns:p14="http://schemas.microsoft.com/office/powerpoint/2010/main" val="3308617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2"/>
            <a:ext cx="6375052" cy="3122168"/>
          </a:xfrm>
        </p:spPr>
        <p:txBody>
          <a:bodyPr/>
          <a:lstStyle/>
          <a:p>
            <a:r>
              <a:rPr lang="en-US" dirty="0"/>
              <a:t>The problem with “horror”​</a:t>
            </a:r>
          </a:p>
          <a:p>
            <a:r>
              <a:rPr lang="en-US" dirty="0"/>
              <a:t>Data Collection and Preprocessing</a:t>
            </a:r>
          </a:p>
          <a:p>
            <a:r>
              <a:rPr lang="en-US" dirty="0"/>
              <a:t>K-means Clustering: Uncovering Subgenres</a:t>
            </a:r>
          </a:p>
          <a:p>
            <a:r>
              <a:rPr lang="en-US" dirty="0"/>
              <a:t>Visualizing Clusters: Genre Insights</a:t>
            </a:r>
          </a:p>
          <a:p>
            <a:r>
              <a:rPr lang="en-US" dirty="0"/>
              <a:t>Benefits and Implications</a:t>
            </a:r>
          </a:p>
          <a:p>
            <a:r>
              <a:rPr lang="en-US" dirty="0"/>
              <a:t>Conclusion and Q&amp;A</a:t>
            </a:r>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Next Steps</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LDA</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Number of Clusters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dirty="0"/>
              <a:t>Richer Data</a:t>
            </a:r>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a:t>Insert summary here</a:t>
            </a:r>
            <a:endParaRPr lang="en-US" dirty="0"/>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Emma Kent</a:t>
            </a:r>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Imagine thinking about "horror movies." Does "Saw" come to mind? Or maybe "The Conjuring," "28 Days Later," or "Get Out"? These films might give you chills, but beyond that, they're vastly different. How can you predict what awaits you without more precise categorization?</a:t>
            </a:r>
          </a:p>
          <a:p>
            <a:endParaRPr lang="en-US" dirty="0"/>
          </a:p>
          <a:p>
            <a:r>
              <a:rPr lang="en-US" dirty="0"/>
              <a:t>In a world where horror movies span countless themes and styles, the challenge lies in crafting a meaningful movie-watching experience. </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1216152"/>
            <a:ext cx="10671048" cy="768096"/>
          </a:xfrm>
        </p:spPr>
        <p:txBody>
          <a:bodyPr anchor="t">
            <a:normAutofit/>
          </a:bodyPr>
          <a:lstStyle/>
          <a:p>
            <a:r>
              <a:rPr lang="en-US" b="1"/>
              <a:t>Typical “Genres” from IMDB</a:t>
            </a:r>
          </a:p>
        </p:txBody>
      </p:sp>
      <p:pic>
        <p:nvPicPr>
          <p:cNvPr id="9" name="Content Placeholder 8">
            <a:extLst>
              <a:ext uri="{FF2B5EF4-FFF2-40B4-BE49-F238E27FC236}">
                <a16:creationId xmlns:a16="http://schemas.microsoft.com/office/drawing/2014/main" id="{A71EC3E6-4B40-66D7-31F5-090C5A2BBB4A}"/>
              </a:ext>
            </a:extLst>
          </p:cNvPr>
          <p:cNvPicPr>
            <a:picLocks noGrp="1" noChangeAspect="1"/>
          </p:cNvPicPr>
          <p:nvPr>
            <p:ph sz="half" idx="1"/>
          </p:nvPr>
        </p:nvPicPr>
        <p:blipFill>
          <a:blip r:embed="rId2"/>
          <a:stretch>
            <a:fillRect/>
          </a:stretch>
        </p:blipFill>
        <p:spPr>
          <a:xfrm>
            <a:off x="2274947" y="2103438"/>
            <a:ext cx="7648455" cy="4433887"/>
          </a:xfrm>
          <a:noFill/>
        </p:spPr>
      </p:pic>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4</a:t>
            </a:fld>
            <a:endParaRPr lang="en-US"/>
          </a:p>
        </p:txBody>
      </p:sp>
    </p:spTree>
    <p:extLst>
      <p:ext uri="{BB962C8B-B14F-4D97-AF65-F5344CB8AC3E}">
        <p14:creationId xmlns:p14="http://schemas.microsoft.com/office/powerpoint/2010/main" val="2903841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410294" y="3776472"/>
            <a:ext cx="9371412"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A More Tailored Scare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dirty="0"/>
              <a:t>How can we give you a better fright, using data?</a:t>
            </a:r>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THE Solution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The solution lies in leveraging data-driven techniques like k-means clustering and natural language processing (NLP). By analyzing IMDB movie descriptions, we aim to uncover hidden connections and patterns. </a:t>
            </a:r>
          </a:p>
          <a:p>
            <a:endParaRPr lang="en-US" dirty="0"/>
          </a:p>
          <a:p>
            <a:r>
              <a:rPr lang="en-US" dirty="0"/>
              <a:t>Our goal? To create a more refined and accurate classification of horror movie subgenres. This approach empowers filmmakers, studios, and audiences with deeper insights, transforming how we appreciate and enjoy horror cinema.</a:t>
            </a:r>
          </a:p>
          <a:p>
            <a:endParaRPr lang="en-US" dirty="0"/>
          </a:p>
          <a:p>
            <a:r>
              <a:rPr lang="en-US" dirty="0"/>
              <a:t>Through this project, we're on a journey to make horror movie categorization not just scarier, but smarter. Join us as we explore how data can transform the way we understand and engage with one of cinema's most thrilling genres.</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99288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986784" y="1243584"/>
            <a:ext cx="6185916" cy="768096"/>
          </a:xfrm>
        </p:spPr>
        <p:txBody>
          <a:bodyPr/>
          <a:lstStyle/>
          <a:p>
            <a:r>
              <a:rPr lang="en-US" dirty="0"/>
              <a:t>The issues with the data</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929514" y="2787904"/>
            <a:ext cx="3822192" cy="411480"/>
          </a:xfrm>
        </p:spPr>
        <p:txBody>
          <a:bodyPr/>
          <a:lstStyle/>
          <a:p>
            <a:r>
              <a:rPr lang="en-US" dirty="0"/>
              <a:t>The list of films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36906" y="3334512"/>
            <a:ext cx="3741928" cy="1454056"/>
          </a:xfrm>
        </p:spPr>
        <p:txBody>
          <a:bodyPr/>
          <a:lstStyle/>
          <a:p>
            <a:r>
              <a:rPr lang="en-US" dirty="0"/>
              <a:t>Language Barrier: Dealing with movies in languages other than English, which required translation and language processing.</a:t>
            </a:r>
          </a:p>
          <a:p>
            <a:r>
              <a:rPr lang="en-US" dirty="0"/>
              <a:t>Incomplete Descriptions: Managing films with missing or incomplete descriptions, impacting their analysis.</a:t>
            </a:r>
          </a:p>
          <a:p>
            <a:r>
              <a:rPr lang="en-US" dirty="0"/>
              <a:t>Filtering Relevance: Identifying and excluding movies with descriptions lacking substantial content or context.</a:t>
            </a:r>
          </a:p>
          <a:p>
            <a:r>
              <a:rPr lang="en-US" dirty="0"/>
              <a:t>Ambiguous Content: Navigating movies with vague or ambiguous descriptions that hindered accurate categorization.</a:t>
            </a:r>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a:xfrm>
            <a:off x="7998594" y="2787904"/>
            <a:ext cx="3822192" cy="411480"/>
          </a:xfrm>
        </p:spPr>
        <p:txBody>
          <a:bodyPr/>
          <a:lstStyle/>
          <a:p>
            <a:r>
              <a:rPr lang="en-US" dirty="0"/>
              <a:t>The descriptions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a:xfrm>
            <a:off x="7705986" y="3334512"/>
            <a:ext cx="3741928" cy="1622499"/>
          </a:xfrm>
        </p:spPr>
        <p:txBody>
          <a:bodyPr/>
          <a:lstStyle/>
          <a:p>
            <a:r>
              <a:rPr lang="en-US" dirty="0" err="1"/>
              <a:t>Stopwords</a:t>
            </a:r>
            <a:r>
              <a:rPr lang="en-US" dirty="0"/>
              <a:t> and Noise: Removing common </a:t>
            </a:r>
            <a:r>
              <a:rPr lang="en-US" dirty="0" err="1"/>
              <a:t>stopwords</a:t>
            </a:r>
            <a:r>
              <a:rPr lang="en-US" dirty="0"/>
              <a:t> and noise words to extract meaningful information from descriptions.</a:t>
            </a:r>
          </a:p>
          <a:p>
            <a:r>
              <a:rPr lang="en-US" dirty="0"/>
              <a:t>Redundant Phrases: Addressing repeated phrases like "yet to be released," which didn't contribute to the analysis.</a:t>
            </a:r>
          </a:p>
          <a:p>
            <a:r>
              <a:rPr lang="en-US" dirty="0"/>
              <a:t>Data Uniformity: Ensuring consistent formatting and cleaning across a wide range of movie descriptions.</a:t>
            </a:r>
          </a:p>
          <a:p>
            <a:r>
              <a:rPr lang="en-US" dirty="0"/>
              <a:t>Contextual Understanding: Extracting relevant details while considering the broader context of horror movie themes.</a:t>
            </a:r>
          </a:p>
        </p:txBody>
      </p:sp>
    </p:spTree>
    <p:extLst>
      <p:ext uri="{BB962C8B-B14F-4D97-AF65-F5344CB8AC3E}">
        <p14:creationId xmlns:p14="http://schemas.microsoft.com/office/powerpoint/2010/main" val="317028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2085818" y="1216152"/>
            <a:ext cx="8017316"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creating a usable list of films</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15" name="Picture 14">
            <a:extLst>
              <a:ext uri="{FF2B5EF4-FFF2-40B4-BE49-F238E27FC236}">
                <a16:creationId xmlns:a16="http://schemas.microsoft.com/office/drawing/2014/main" id="{42458198-36CB-91BF-F18A-2358AA0AEC43}"/>
              </a:ext>
            </a:extLst>
          </p:cNvPr>
          <p:cNvPicPr>
            <a:picLocks noChangeAspect="1"/>
          </p:cNvPicPr>
          <p:nvPr/>
        </p:nvPicPr>
        <p:blipFill>
          <a:blip r:embed="rId2"/>
          <a:stretch>
            <a:fillRect/>
          </a:stretch>
        </p:blipFill>
        <p:spPr>
          <a:xfrm>
            <a:off x="0" y="3026661"/>
            <a:ext cx="12192000" cy="1622826"/>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4379976" y="2395728"/>
            <a:ext cx="6812014" cy="1627632"/>
          </a:xfrm>
        </p:spPr>
        <p:txBody>
          <a:bodyPr/>
          <a:lstStyle/>
          <a:p>
            <a:r>
              <a:rPr lang="en-US" sz="2800" dirty="0"/>
              <a:t>Horror movies amplify unheard stories, defying norms to unveil the profound complexities of humanity. </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Chat GPT, providing a “quote”</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10423894" y="3429000"/>
            <a:ext cx="768096" cy="1627632"/>
          </a:xfrm>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685681062"/>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{7BDF2CAE-8BD4-4363-BE31-94A95D049469}tf78438558_win32</Template>
  <TotalTime>79</TotalTime>
  <Words>651</Words>
  <Application>Microsoft Office PowerPoint</Application>
  <PresentationFormat>Widescreen</PresentationFormat>
  <Paragraphs>120</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Calibri</vt:lpstr>
      <vt:lpstr>Sabon Next LT</vt:lpstr>
      <vt:lpstr>Söhne</vt:lpstr>
      <vt:lpstr>Office Theme</vt:lpstr>
      <vt:lpstr>Better Horror Movie Genres </vt:lpstr>
      <vt:lpstr>AGENDA</vt:lpstr>
      <vt:lpstr>THE Problem</vt:lpstr>
      <vt:lpstr>Typical “Genres” from IMDB</vt:lpstr>
      <vt:lpstr>A More Tailored Scare</vt:lpstr>
      <vt:lpstr>THE Solution</vt:lpstr>
      <vt:lpstr>The issues with the data</vt:lpstr>
      <vt:lpstr>creating a usable list of films</vt:lpstr>
      <vt:lpstr>Horror movies amplify unheard stories, defying norms to unveil the profound complexities of humanity. </vt:lpstr>
      <vt:lpstr>PowerPoint Presentation</vt:lpstr>
      <vt:lpstr>PowerPoint Presentation</vt:lpstr>
      <vt:lpstr>PLAN FOR Creating genres</vt:lpstr>
      <vt:lpstr>The unclear elbow</vt:lpstr>
      <vt:lpstr>Variation in clusters</vt:lpstr>
      <vt:lpstr>Years of experience</vt:lpstr>
      <vt:lpstr>Years of experience</vt:lpstr>
      <vt:lpstr>Years of experience</vt:lpstr>
      <vt:lpstr>Years of experience</vt:lpstr>
      <vt:lpstr>Years of experience</vt:lpstr>
      <vt:lpstr>Next Steps</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Horror Movie Genres </dc:title>
  <dc:subject/>
  <dc:creator>Emma Kent</dc:creator>
  <cp:lastModifiedBy>Emma Kent</cp:lastModifiedBy>
  <cp:revision>1</cp:revision>
  <dcterms:created xsi:type="dcterms:W3CDTF">2023-08-08T11:19:57Z</dcterms:created>
  <dcterms:modified xsi:type="dcterms:W3CDTF">2023-08-08T12:39:45Z</dcterms:modified>
</cp:coreProperties>
</file>